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0" r:id="rId1"/>
  </p:sldMasterIdLst>
  <p:notesMasterIdLst>
    <p:notesMasterId r:id="rId25"/>
  </p:notesMasterIdLst>
  <p:sldIdLst>
    <p:sldId id="2203" r:id="rId2"/>
    <p:sldId id="2257" r:id="rId3"/>
    <p:sldId id="2208" r:id="rId4"/>
    <p:sldId id="2209" r:id="rId5"/>
    <p:sldId id="2297" r:id="rId6"/>
    <p:sldId id="2353" r:id="rId7"/>
    <p:sldId id="2365" r:id="rId8"/>
    <p:sldId id="2366" r:id="rId9"/>
    <p:sldId id="2373" r:id="rId10"/>
    <p:sldId id="2380" r:id="rId11"/>
    <p:sldId id="2367" r:id="rId12"/>
    <p:sldId id="2376" r:id="rId13"/>
    <p:sldId id="2378" r:id="rId14"/>
    <p:sldId id="2375" r:id="rId15"/>
    <p:sldId id="2372" r:id="rId16"/>
    <p:sldId id="2379" r:id="rId17"/>
    <p:sldId id="2381" r:id="rId18"/>
    <p:sldId id="2063" r:id="rId19"/>
    <p:sldId id="2382" r:id="rId20"/>
    <p:sldId id="2383" r:id="rId21"/>
    <p:sldId id="2384" r:id="rId22"/>
    <p:sldId id="2385" r:id="rId23"/>
    <p:sldId id="2386" r:id="rId24"/>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24AC"/>
    <a:srgbClr val="000000"/>
    <a:srgbClr val="000204"/>
    <a:srgbClr val="9C866E"/>
    <a:srgbClr val="6E5B4C"/>
    <a:srgbClr val="820000"/>
    <a:srgbClr val="0A0A0A"/>
    <a:srgbClr val="101010"/>
    <a:srgbClr val="0D0D0D"/>
    <a:srgbClr val="0004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3" autoAdjust="0"/>
    <p:restoredTop sz="86371" autoAdjust="0"/>
  </p:normalViewPr>
  <p:slideViewPr>
    <p:cSldViewPr>
      <p:cViewPr varScale="1">
        <p:scale>
          <a:sx n="63" d="100"/>
          <a:sy n="63" d="100"/>
        </p:scale>
        <p:origin x="1290" y="72"/>
      </p:cViewPr>
      <p:guideLst>
        <p:guide orient="horz" pos="1620"/>
        <p:guide pos="2880"/>
      </p:guideLst>
    </p:cSldViewPr>
  </p:slideViewPr>
  <p:outlineViewPr>
    <p:cViewPr varScale="1">
      <p:scale>
        <a:sx n="33" d="100"/>
        <a:sy n="33" d="100"/>
      </p:scale>
      <p:origin x="0" y="-8100"/>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1536145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4081652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Ge 2:23 And Adam said: "This is now bone of my bones And flesh of my flesh; She shall be called Woman, Because she was taken out of Man." 24 Therefore a man shall leave his father and mother and be joined to his wife, and they shall become one flesh.</a:t>
            </a:r>
          </a:p>
          <a:p>
            <a:r>
              <a:rPr lang="en-US" sz="1200" kern="1200" dirty="0" err="1" smtClean="0">
                <a:solidFill>
                  <a:srgbClr val="000000"/>
                </a:solidFill>
                <a:effectLst/>
                <a:latin typeface="Times New Roman" pitchFamily="16" charset="0"/>
                <a:ea typeface="+mn-ea"/>
                <a:cs typeface="+mn-cs"/>
              </a:rPr>
              <a:t>Heb</a:t>
            </a:r>
            <a:r>
              <a:rPr lang="en-US" sz="1200" kern="1200" dirty="0" smtClean="0">
                <a:solidFill>
                  <a:srgbClr val="000000"/>
                </a:solidFill>
                <a:effectLst/>
                <a:latin typeface="Times New Roman" pitchFamily="16" charset="0"/>
                <a:ea typeface="+mn-ea"/>
                <a:cs typeface="+mn-cs"/>
              </a:rPr>
              <a:t> 13:4 Marriage is honorable among all, and the bed undefiled; but fornicators and adulterers God will judge.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3270843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Song 8:4 I charge you, O daughters of Jerusalem, Do not stir up nor awaken love Until it pleases. 5 ¶ A RELATIVE Who is this coming up from the wilderness, Leaning upon her beloved? I awakened you under the apple tree. There your mother brought you forth; There she who bore you brought you forth. 6 THE SHULAMITE TO HER BELOVED Set me as a seal upon your heart, As a seal upon your arm; For love is as strong as death, Jealousy as cruel as the grave; Its flames are flames of fire, A most vehement flame. 7 Many waters cannot quench love, Nor can the floods drown it. If a man would give for love All the wealth of his house, It would be utterly despised.</a:t>
            </a:r>
          </a:p>
          <a:p>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 </a:t>
            </a:r>
            <a:r>
              <a:rPr lang="en-US" sz="1200" kern="1200" dirty="0" err="1" smtClean="0">
                <a:solidFill>
                  <a:srgbClr val="000000"/>
                </a:solidFill>
                <a:effectLst/>
                <a:latin typeface="Times New Roman" pitchFamily="16" charset="0"/>
                <a:ea typeface="+mn-ea"/>
                <a:cs typeface="+mn-cs"/>
              </a:rPr>
              <a:t>Pr</a:t>
            </a:r>
            <a:r>
              <a:rPr lang="en-US" sz="1200" kern="1200" dirty="0" smtClean="0">
                <a:solidFill>
                  <a:srgbClr val="000000"/>
                </a:solidFill>
                <a:effectLst/>
                <a:latin typeface="Times New Roman" pitchFamily="16" charset="0"/>
                <a:ea typeface="+mn-ea"/>
                <a:cs typeface="+mn-cs"/>
              </a:rPr>
              <a:t> 6:27 Can a man take fire in his bosom, and his clothes not be burned?</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2369363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1Co 6:18 Flee sexual immorality. Every sin that a man does is outside the body, but he who commits sexual immorality sins against his own body. 19 Or do you not know that your body is the temple of the Holy Spirit who is in you, whom you have from God, and you are not your own?</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val="321165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La 1:20 "See, O LORD, that I am in distress; My soul is troubled; My heart is overturned within me, For I have been very rebellious. Outside the sword bereaves, At home it is like death. 21 "They have heard that I sigh, But no one comforts me. All my enemies have heard of my trouble; They are glad that You have done it. Bring on the day You have announced, That they may become like me. 22 "Let all their wickedness come before You, And do to them as You have done to me For all my transgressions; For my sighs are many, And my heart is faint."</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14</a:t>
            </a:fld>
            <a:endParaRPr lang="en-US"/>
          </a:p>
        </p:txBody>
      </p:sp>
    </p:spTree>
    <p:extLst>
      <p:ext uri="{BB962C8B-B14F-4D97-AF65-F5344CB8AC3E}">
        <p14:creationId xmlns:p14="http://schemas.microsoft.com/office/powerpoint/2010/main" val="23474460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a:t>
            </a:r>
            <a:r>
              <a:rPr lang="en-US" sz="1200" kern="1200" dirty="0" err="1" smtClean="0">
                <a:solidFill>
                  <a:srgbClr val="000000"/>
                </a:solidFill>
                <a:effectLst/>
                <a:latin typeface="Times New Roman" pitchFamily="16" charset="0"/>
                <a:ea typeface="+mn-ea"/>
                <a:cs typeface="+mn-cs"/>
              </a:rPr>
              <a:t>Eph</a:t>
            </a:r>
            <a:r>
              <a:rPr lang="en-US" sz="1200" kern="1200" dirty="0" smtClean="0">
                <a:solidFill>
                  <a:srgbClr val="000000"/>
                </a:solidFill>
                <a:effectLst/>
                <a:latin typeface="Times New Roman" pitchFamily="16" charset="0"/>
                <a:ea typeface="+mn-ea"/>
                <a:cs typeface="+mn-cs"/>
              </a:rPr>
              <a:t> 5:8 For you were once darkness, but now you are light in the Lord. Walk as children of light 9 (for the fruit of the Spirit is in all goodness, righteousness, and truth), 10 finding out what is acceptable to the Lord.</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val="40999677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a:t>
            </a:r>
            <a:r>
              <a:rPr lang="en-US" sz="1200" kern="1200" dirty="0" err="1" smtClean="0">
                <a:solidFill>
                  <a:srgbClr val="000000"/>
                </a:solidFill>
                <a:effectLst/>
                <a:latin typeface="Times New Roman" pitchFamily="16" charset="0"/>
                <a:ea typeface="+mn-ea"/>
                <a:cs typeface="+mn-cs"/>
              </a:rPr>
              <a:t>Eph</a:t>
            </a:r>
            <a:r>
              <a:rPr lang="en-US" sz="1200" kern="1200" dirty="0" smtClean="0">
                <a:solidFill>
                  <a:srgbClr val="000000"/>
                </a:solidFill>
                <a:effectLst/>
                <a:latin typeface="Times New Roman" pitchFamily="16" charset="0"/>
                <a:ea typeface="+mn-ea"/>
                <a:cs typeface="+mn-cs"/>
              </a:rPr>
              <a:t> 5:8 For you were once darkness, but now you are light in the Lord. Walk as children of light 9 (for the fruit of the Spirit is in all goodness, righteousness, and truth), 10 finding out what is acceptable to the Lord.</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16</a:t>
            </a:fld>
            <a:endParaRPr lang="en-US"/>
          </a:p>
        </p:txBody>
      </p:sp>
    </p:spTree>
    <p:extLst>
      <p:ext uri="{BB962C8B-B14F-4D97-AF65-F5344CB8AC3E}">
        <p14:creationId xmlns:p14="http://schemas.microsoft.com/office/powerpoint/2010/main" val="2282762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Mt 7:6 "Do not give what is holy to the dogs; nor cast your pearls before swine, lest they trample them under their feet, and turn and tear you in pieces.</a:t>
            </a:r>
          </a:p>
          <a:p>
            <a:r>
              <a:rPr lang="en-US" sz="1200" kern="1200" dirty="0" smtClean="0">
                <a:solidFill>
                  <a:srgbClr val="000000"/>
                </a:solidFill>
                <a:effectLst/>
                <a:latin typeface="Times New Roman" pitchFamily="16" charset="0"/>
                <a:ea typeface="+mn-ea"/>
                <a:cs typeface="+mn-cs"/>
              </a:rPr>
              <a:t>Col 4:6 Let your speech always be with grace, seasoned with salt, that you may know how you ought to answer each one.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17</a:t>
            </a:fld>
            <a:endParaRPr lang="en-US"/>
          </a:p>
        </p:txBody>
      </p:sp>
    </p:spTree>
    <p:extLst>
      <p:ext uri="{BB962C8B-B14F-4D97-AF65-F5344CB8AC3E}">
        <p14:creationId xmlns:p14="http://schemas.microsoft.com/office/powerpoint/2010/main" val="2263854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989537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791123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40820501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9646911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3311321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964560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3</a:t>
            </a:fld>
            <a:endParaRPr lang="en-US" dirty="0"/>
          </a:p>
        </p:txBody>
      </p:sp>
    </p:spTree>
    <p:extLst>
      <p:ext uri="{BB962C8B-B14F-4D97-AF65-F5344CB8AC3E}">
        <p14:creationId xmlns:p14="http://schemas.microsoft.com/office/powerpoint/2010/main" val="3548395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910386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5</a:t>
            </a:fld>
            <a:endParaRPr lang="en-US"/>
          </a:p>
        </p:txBody>
      </p:sp>
    </p:spTree>
    <p:extLst>
      <p:ext uri="{BB962C8B-B14F-4D97-AF65-F5344CB8AC3E}">
        <p14:creationId xmlns:p14="http://schemas.microsoft.com/office/powerpoint/2010/main" val="3203040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6</a:t>
            </a:fld>
            <a:endParaRPr lang="en-US"/>
          </a:p>
        </p:txBody>
      </p:sp>
    </p:spTree>
    <p:extLst>
      <p:ext uri="{BB962C8B-B14F-4D97-AF65-F5344CB8AC3E}">
        <p14:creationId xmlns:p14="http://schemas.microsoft.com/office/powerpoint/2010/main" val="1954881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7</a:t>
            </a:fld>
            <a:endParaRPr lang="en-US"/>
          </a:p>
        </p:txBody>
      </p:sp>
    </p:spTree>
    <p:extLst>
      <p:ext uri="{BB962C8B-B14F-4D97-AF65-F5344CB8AC3E}">
        <p14:creationId xmlns:p14="http://schemas.microsoft.com/office/powerpoint/2010/main" val="3929609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val="2293064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67726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227090460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99816149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155476364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150487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800" dirty="0" smtClean="0">
                <a:effectLst>
                  <a:glow rad="228600">
                    <a:srgbClr val="000000"/>
                  </a:glow>
                </a:effectLst>
              </a:rPr>
              <a:t>Satan lied in the garden:</a:t>
            </a:r>
          </a:p>
          <a:p>
            <a:pPr marL="0" indent="0" algn="just">
              <a:buNone/>
            </a:pPr>
            <a:r>
              <a:rPr lang="en-US" sz="3800" dirty="0">
                <a:effectLst>
                  <a:glow rad="228600">
                    <a:srgbClr val="000000"/>
                  </a:glow>
                </a:effectLst>
              </a:rPr>
              <a:t>	</a:t>
            </a:r>
            <a:r>
              <a:rPr lang="en-US" sz="3800" dirty="0" smtClean="0">
                <a:effectLst>
                  <a:glow rad="228600">
                    <a:srgbClr val="000000"/>
                  </a:glow>
                </a:effectLst>
              </a:rPr>
              <a:t>“No consequences”</a:t>
            </a:r>
          </a:p>
          <a:p>
            <a:pPr marL="0" indent="0" algn="just">
              <a:buNone/>
            </a:pPr>
            <a:endParaRPr lang="en-US" sz="3800" dirty="0" smtClean="0">
              <a:effectLst>
                <a:glow rad="228600">
                  <a:srgbClr val="000000"/>
                </a:glow>
              </a:effectLst>
            </a:endParaRPr>
          </a:p>
          <a:p>
            <a:pPr marL="0" indent="0" algn="just">
              <a:buNone/>
            </a:pPr>
            <a:r>
              <a:rPr lang="en-US" sz="3800" dirty="0" smtClean="0">
                <a:effectLst>
                  <a:glow rad="228600">
                    <a:srgbClr val="000000"/>
                  </a:glow>
                </a:effectLst>
              </a:rPr>
              <a:t>The big lie today:</a:t>
            </a:r>
          </a:p>
          <a:p>
            <a:pPr marL="0" indent="0" algn="just">
              <a:buNone/>
            </a:pPr>
            <a:r>
              <a:rPr lang="en-US" sz="3800" dirty="0">
                <a:effectLst>
                  <a:glow rad="228600">
                    <a:srgbClr val="000000"/>
                  </a:glow>
                </a:effectLst>
              </a:rPr>
              <a:t>	</a:t>
            </a:r>
            <a:r>
              <a:rPr lang="en-US" sz="3800" dirty="0" smtClean="0">
                <a:effectLst>
                  <a:glow rad="228600">
                    <a:srgbClr val="000000"/>
                  </a:glow>
                </a:effectLst>
              </a:rPr>
              <a:t>“No consequences”</a:t>
            </a: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The Big Lie: No One Hurt</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99216706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800" dirty="0" smtClean="0">
                <a:effectLst>
                  <a:glow rad="228600">
                    <a:srgbClr val="000000"/>
                  </a:glow>
                </a:effectLst>
              </a:rPr>
              <a:t>The Bible and sexuality</a:t>
            </a:r>
          </a:p>
          <a:p>
            <a:pPr marL="0" indent="0" algn="just">
              <a:buNone/>
            </a:pPr>
            <a:r>
              <a:rPr lang="en-US" sz="3800" dirty="0" smtClean="0">
                <a:effectLst>
                  <a:glow rad="228600">
                    <a:srgbClr val="000000"/>
                  </a:glow>
                </a:effectLst>
              </a:rPr>
              <a:t>  1) Sexuality was meant to consummate</a:t>
            </a:r>
          </a:p>
          <a:p>
            <a:pPr marL="0" indent="0" algn="just">
              <a:buNone/>
            </a:pPr>
            <a:r>
              <a:rPr lang="en-US" sz="3800" dirty="0">
                <a:effectLst>
                  <a:glow rad="228600">
                    <a:srgbClr val="000000"/>
                  </a:glow>
                </a:effectLst>
              </a:rPr>
              <a:t>	</a:t>
            </a:r>
            <a:r>
              <a:rPr lang="en-US" sz="3800" dirty="0" smtClean="0">
                <a:effectLst>
                  <a:glow rad="228600">
                    <a:srgbClr val="000000"/>
                  </a:glow>
                </a:effectLst>
              </a:rPr>
              <a:t>Genesis 2:23-24</a:t>
            </a:r>
          </a:p>
          <a:p>
            <a:pPr marL="0" indent="0" algn="just">
              <a:buNone/>
            </a:pPr>
            <a:r>
              <a:rPr lang="en-US" sz="3800" dirty="0">
                <a:effectLst>
                  <a:glow rad="228600">
                    <a:srgbClr val="000000"/>
                  </a:glow>
                </a:effectLst>
              </a:rPr>
              <a:t>	</a:t>
            </a:r>
            <a:r>
              <a:rPr lang="en-US" sz="3800" dirty="0" smtClean="0">
                <a:effectLst>
                  <a:glow rad="228600">
                    <a:srgbClr val="000000"/>
                  </a:glow>
                </a:effectLst>
              </a:rPr>
              <a:t>Hebrews 13:4</a:t>
            </a: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Why God Made Rules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6586013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500"/>
                                        <p:tgtEl>
                                          <p:spTgt spid="307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animEffect transition="in" filter="fade">
                                      <p:cBhvr>
                                        <p:cTn id="18"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800" dirty="0" smtClean="0">
                <a:effectLst>
                  <a:glow rad="228600">
                    <a:srgbClr val="000000"/>
                  </a:glow>
                </a:effectLst>
              </a:rPr>
              <a:t>The Bible and sexuality</a:t>
            </a:r>
          </a:p>
          <a:p>
            <a:pPr marL="0" indent="0" algn="just">
              <a:buNone/>
            </a:pPr>
            <a:r>
              <a:rPr lang="en-US" sz="3800" dirty="0" smtClean="0">
                <a:effectLst>
                  <a:glow rad="228600">
                    <a:srgbClr val="000000"/>
                  </a:glow>
                </a:effectLst>
              </a:rPr>
              <a:t>  1) Sexuality was meant to consummate</a:t>
            </a:r>
          </a:p>
          <a:p>
            <a:pPr marL="0" indent="0" algn="just">
              <a:buNone/>
            </a:pPr>
            <a:r>
              <a:rPr lang="en-US" sz="3800" dirty="0" smtClean="0">
                <a:effectLst>
                  <a:glow rad="228600">
                    <a:srgbClr val="000000"/>
                  </a:glow>
                </a:effectLst>
              </a:rPr>
              <a:t>  2) Emotional power of sexuality unstable</a:t>
            </a:r>
          </a:p>
          <a:p>
            <a:pPr marL="0" indent="0" algn="just">
              <a:buNone/>
            </a:pPr>
            <a:r>
              <a:rPr lang="en-US" sz="3800" dirty="0">
                <a:effectLst>
                  <a:glow rad="228600">
                    <a:srgbClr val="000000"/>
                  </a:glow>
                </a:effectLst>
              </a:rPr>
              <a:t>	</a:t>
            </a:r>
            <a:r>
              <a:rPr lang="en-US" sz="3800" dirty="0" smtClean="0">
                <a:effectLst>
                  <a:glow rad="228600">
                    <a:srgbClr val="000000"/>
                  </a:glow>
                </a:effectLst>
              </a:rPr>
              <a:t>Song of Solomon 8:4-7</a:t>
            </a:r>
          </a:p>
          <a:p>
            <a:pPr marL="0" indent="0" algn="just">
              <a:buNone/>
            </a:pPr>
            <a:r>
              <a:rPr lang="en-US" sz="3800" dirty="0">
                <a:effectLst>
                  <a:glow rad="228600">
                    <a:srgbClr val="000000"/>
                  </a:glow>
                </a:effectLst>
              </a:rPr>
              <a:t>	</a:t>
            </a:r>
            <a:r>
              <a:rPr lang="en-US" sz="3800" dirty="0" smtClean="0">
                <a:effectLst>
                  <a:glow rad="228600">
                    <a:srgbClr val="000000"/>
                  </a:glow>
                </a:effectLst>
              </a:rPr>
              <a:t>Proverbs 6:27</a:t>
            </a: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Why God Made Rules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0069758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800" dirty="0" smtClean="0">
                <a:effectLst>
                  <a:glow rad="228600">
                    <a:srgbClr val="000000"/>
                  </a:glow>
                </a:effectLst>
              </a:rPr>
              <a:t>The Bible and sexuality</a:t>
            </a:r>
          </a:p>
          <a:p>
            <a:pPr marL="0" indent="0" algn="just">
              <a:buNone/>
            </a:pPr>
            <a:r>
              <a:rPr lang="en-US" sz="3800" dirty="0" smtClean="0">
                <a:effectLst>
                  <a:glow rad="228600">
                    <a:srgbClr val="000000"/>
                  </a:glow>
                </a:effectLst>
              </a:rPr>
              <a:t>  1) Sexuality was meant to consummate</a:t>
            </a:r>
          </a:p>
          <a:p>
            <a:pPr marL="0" indent="0" algn="just">
              <a:buNone/>
            </a:pPr>
            <a:r>
              <a:rPr lang="en-US" sz="3800" dirty="0" smtClean="0">
                <a:effectLst>
                  <a:glow rad="228600">
                    <a:srgbClr val="000000"/>
                  </a:glow>
                </a:effectLst>
              </a:rPr>
              <a:t>  2) Emotional power of sexuality unstable</a:t>
            </a:r>
          </a:p>
          <a:p>
            <a:pPr marL="0" indent="0" algn="just">
              <a:buNone/>
            </a:pPr>
            <a:r>
              <a:rPr lang="en-US" sz="3800" dirty="0" smtClean="0">
                <a:effectLst>
                  <a:glow rad="228600">
                    <a:srgbClr val="000000"/>
                  </a:glow>
                </a:effectLst>
              </a:rPr>
              <a:t>  3) Consequences of sexuality extreme</a:t>
            </a:r>
          </a:p>
          <a:p>
            <a:pPr marL="0" indent="0" algn="just">
              <a:buNone/>
            </a:pPr>
            <a:r>
              <a:rPr lang="en-US" sz="3800" dirty="0">
                <a:effectLst>
                  <a:glow rad="228600">
                    <a:srgbClr val="000000"/>
                  </a:glow>
                </a:effectLst>
              </a:rPr>
              <a:t>	</a:t>
            </a:r>
            <a:r>
              <a:rPr lang="en-US" sz="3800" dirty="0" smtClean="0">
                <a:effectLst>
                  <a:glow rad="228600">
                    <a:srgbClr val="000000"/>
                  </a:glow>
                </a:effectLst>
              </a:rPr>
              <a:t>1 Corinthians 6:18-19</a:t>
            </a: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Why God Made Rules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1060955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800" dirty="0" smtClean="0">
                <a:effectLst>
                  <a:glow rad="228600">
                    <a:srgbClr val="000000"/>
                  </a:glow>
                </a:effectLst>
              </a:rPr>
              <a:t>Jeremiah’s lament – Lamentations 1:20-22</a:t>
            </a:r>
          </a:p>
          <a:p>
            <a:pPr marL="0" indent="0" algn="just">
              <a:buNone/>
            </a:pPr>
            <a:r>
              <a:rPr lang="en-US" sz="3800" dirty="0">
                <a:effectLst>
                  <a:glow rad="228600">
                    <a:srgbClr val="000000"/>
                  </a:glow>
                </a:effectLst>
              </a:rPr>
              <a:t>	</a:t>
            </a:r>
            <a:r>
              <a:rPr lang="en-US" sz="3800" dirty="0" smtClean="0">
                <a:effectLst>
                  <a:glow rad="228600">
                    <a:srgbClr val="000000"/>
                  </a:glow>
                </a:effectLst>
              </a:rPr>
              <a:t>His constant admonitions to Jerusalem</a:t>
            </a:r>
          </a:p>
          <a:p>
            <a:pPr marL="0" indent="0" algn="just">
              <a:buNone/>
            </a:pPr>
            <a:r>
              <a:rPr lang="en-US" sz="3800" dirty="0">
                <a:effectLst>
                  <a:glow rad="228600">
                    <a:srgbClr val="000000"/>
                  </a:glow>
                </a:effectLst>
              </a:rPr>
              <a:t>	</a:t>
            </a:r>
            <a:r>
              <a:rPr lang="en-US" sz="3800" dirty="0" smtClean="0">
                <a:effectLst>
                  <a:glow rad="228600">
                    <a:srgbClr val="000000"/>
                  </a:glow>
                </a:effectLst>
              </a:rPr>
              <a:t>Their derision and violent rejection</a:t>
            </a:r>
          </a:p>
          <a:p>
            <a:pPr marL="0" indent="0" algn="just">
              <a:buNone/>
            </a:pPr>
            <a:endParaRPr lang="en-US" sz="3800" dirty="0" smtClean="0">
              <a:effectLst>
                <a:glow rad="228600">
                  <a:srgbClr val="000000"/>
                </a:glow>
              </a:effectLst>
            </a:endParaRPr>
          </a:p>
          <a:p>
            <a:pPr marL="0" indent="0" algn="just">
              <a:buNone/>
            </a:pPr>
            <a:r>
              <a:rPr lang="en-US" sz="3800" dirty="0" smtClean="0">
                <a:effectLst>
                  <a:glow rad="228600">
                    <a:srgbClr val="000000"/>
                  </a:glow>
                </a:effectLst>
              </a:rPr>
              <a:t>POINT: Sin brings sorrow to everyone</a:t>
            </a: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Sin Has Consequences</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623431960"/>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4000" dirty="0" smtClean="0">
                <a:effectLst>
                  <a:glow rad="228600">
                    <a:srgbClr val="000000"/>
                  </a:glow>
                </a:effectLst>
              </a:rPr>
              <a:t>We believe in God</a:t>
            </a:r>
          </a:p>
          <a:p>
            <a:pPr marL="0" indent="0" algn="just">
              <a:buNone/>
            </a:pPr>
            <a:r>
              <a:rPr lang="en-US" sz="4000" dirty="0" smtClean="0">
                <a:effectLst>
                  <a:glow rad="228600">
                    <a:srgbClr val="000000"/>
                  </a:glow>
                </a:effectLst>
              </a:rPr>
              <a:t>	HE dictates morality</a:t>
            </a:r>
          </a:p>
          <a:p>
            <a:pPr marL="0" indent="0" algn="just">
              <a:buNone/>
            </a:pPr>
            <a:r>
              <a:rPr lang="en-US" sz="4000" dirty="0" smtClean="0">
                <a:effectLst>
                  <a:glow rad="228600">
                    <a:srgbClr val="000000"/>
                  </a:glow>
                </a:effectLst>
              </a:rPr>
              <a:t>	HE controls the totality of reality</a:t>
            </a:r>
          </a:p>
          <a:p>
            <a:pPr marL="0" indent="0" algn="just">
              <a:buNone/>
            </a:pPr>
            <a:r>
              <a:rPr lang="en-US" sz="4000" dirty="0" smtClean="0">
                <a:effectLst>
                  <a:glow rad="228600">
                    <a:srgbClr val="000000"/>
                  </a:glow>
                </a:effectLst>
              </a:rPr>
              <a:t>	HE brings the fate of people </a:t>
            </a:r>
          </a:p>
          <a:p>
            <a:pPr marL="0" indent="0" algn="just">
              <a:buNone/>
            </a:pPr>
            <a:r>
              <a:rPr lang="en-US" sz="4000" dirty="0" smtClean="0">
                <a:effectLst>
                  <a:glow rad="228600">
                    <a:srgbClr val="000000"/>
                  </a:glow>
                </a:effectLst>
              </a:rPr>
              <a:t>	HE judges all at the end</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000" dirty="0" smtClean="0">
                <a:effectLst>
                  <a:glow rad="228600">
                    <a:srgbClr val="030400"/>
                  </a:glow>
                  <a:outerShdw blurRad="50800" dist="63500" dir="2700000" algn="tl" rotWithShape="0">
                    <a:srgbClr val="000000">
                      <a:alpha val="48000"/>
                    </a:srgbClr>
                  </a:outerShdw>
                </a:effectLst>
                <a:latin typeface="+mn-lt"/>
              </a:rPr>
              <a:t>How Do We Respond</a:t>
            </a:r>
            <a:endParaRPr lang="en-US" sz="6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45136115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4000" dirty="0" smtClean="0">
                <a:effectLst>
                  <a:glow rad="228600">
                    <a:srgbClr val="000000"/>
                  </a:glow>
                </a:effectLst>
              </a:rPr>
              <a:t>We believe in God</a:t>
            </a:r>
          </a:p>
          <a:p>
            <a:pPr marL="0" indent="0" algn="just">
              <a:buNone/>
            </a:pPr>
            <a:r>
              <a:rPr lang="en-US" sz="4000" dirty="0" smtClean="0">
                <a:effectLst>
                  <a:glow rad="228600">
                    <a:srgbClr val="000000"/>
                  </a:glow>
                </a:effectLst>
              </a:rPr>
              <a:t>Actions have consequences</a:t>
            </a:r>
          </a:p>
          <a:p>
            <a:pPr marL="0" indent="0" algn="just">
              <a:buNone/>
            </a:pPr>
            <a:r>
              <a:rPr lang="en-US" sz="4000" dirty="0" smtClean="0">
                <a:effectLst>
                  <a:glow rad="228600">
                    <a:srgbClr val="000000"/>
                  </a:glow>
                </a:effectLst>
              </a:rPr>
              <a:t>   It </a:t>
            </a:r>
            <a:r>
              <a:rPr lang="en-US" sz="4000" dirty="0">
                <a:effectLst>
                  <a:glow rad="228600">
                    <a:srgbClr val="000000"/>
                  </a:glow>
                </a:effectLst>
              </a:rPr>
              <a:t>hurts us all if it angers God</a:t>
            </a:r>
          </a:p>
          <a:p>
            <a:pPr marL="0" indent="0" algn="just">
              <a:buNone/>
            </a:pPr>
            <a:r>
              <a:rPr lang="en-US" sz="4000" dirty="0" smtClean="0">
                <a:effectLst>
                  <a:glow rad="228600">
                    <a:srgbClr val="000000"/>
                  </a:glow>
                </a:effectLst>
              </a:rPr>
              <a:t>   It </a:t>
            </a:r>
            <a:r>
              <a:rPr lang="en-US" sz="4000" dirty="0">
                <a:effectLst>
                  <a:glow rad="228600">
                    <a:srgbClr val="000000"/>
                  </a:glow>
                </a:effectLst>
              </a:rPr>
              <a:t>hurts us all if it is against God’s design</a:t>
            </a:r>
          </a:p>
          <a:p>
            <a:pPr marL="0" indent="0" algn="just">
              <a:buNone/>
            </a:pPr>
            <a:r>
              <a:rPr lang="en-US" sz="4000" dirty="0" smtClean="0">
                <a:effectLst>
                  <a:glow rad="228600">
                    <a:srgbClr val="000000"/>
                  </a:glow>
                </a:effectLst>
              </a:rPr>
              <a:t>   It  hurts </a:t>
            </a:r>
            <a:r>
              <a:rPr lang="en-US" sz="4000" dirty="0">
                <a:effectLst>
                  <a:glow rad="228600">
                    <a:srgbClr val="000000"/>
                  </a:glow>
                </a:effectLst>
              </a:rPr>
              <a:t>those who seek righteousness</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000" dirty="0" smtClean="0">
                <a:effectLst>
                  <a:glow rad="228600">
                    <a:srgbClr val="030400"/>
                  </a:glow>
                  <a:outerShdw blurRad="50800" dist="63500" dir="2700000" algn="tl" rotWithShape="0">
                    <a:srgbClr val="000000">
                      <a:alpha val="48000"/>
                    </a:srgbClr>
                  </a:outerShdw>
                </a:effectLst>
                <a:latin typeface="+mn-lt"/>
              </a:rPr>
              <a:t>How Do We Respond</a:t>
            </a:r>
            <a:endParaRPr lang="en-US" sz="6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59591089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4000" dirty="0" smtClean="0">
                <a:effectLst>
                  <a:glow rad="228600">
                    <a:srgbClr val="000000"/>
                  </a:glow>
                </a:effectLst>
              </a:rPr>
              <a:t>We believe in God</a:t>
            </a:r>
          </a:p>
          <a:p>
            <a:pPr marL="0" indent="0" algn="just">
              <a:buNone/>
            </a:pPr>
            <a:r>
              <a:rPr lang="en-US" sz="4000" dirty="0" smtClean="0">
                <a:effectLst>
                  <a:glow rad="228600">
                    <a:srgbClr val="000000"/>
                  </a:glow>
                </a:effectLst>
              </a:rPr>
              <a:t>Actions have consequences</a:t>
            </a:r>
            <a:endParaRPr lang="en-US" sz="4000" dirty="0">
              <a:effectLst>
                <a:glow rad="228600">
                  <a:srgbClr val="000000"/>
                </a:glow>
              </a:effectLst>
            </a:endParaRPr>
          </a:p>
          <a:p>
            <a:pPr marL="0" indent="0" algn="just">
              <a:buNone/>
            </a:pPr>
            <a:r>
              <a:rPr lang="en-US" sz="4000" dirty="0" smtClean="0">
                <a:effectLst>
                  <a:glow rad="228600">
                    <a:srgbClr val="000000"/>
                  </a:glow>
                </a:effectLst>
              </a:rPr>
              <a:t>Knowing when our words matter most</a:t>
            </a:r>
          </a:p>
          <a:p>
            <a:pPr marL="0" indent="0" algn="just">
              <a:buNone/>
            </a:pPr>
            <a:r>
              <a:rPr lang="en-US" sz="4000" dirty="0">
                <a:effectLst>
                  <a:glow rad="228600">
                    <a:srgbClr val="000000"/>
                  </a:glow>
                </a:effectLst>
              </a:rPr>
              <a:t>	</a:t>
            </a:r>
            <a:r>
              <a:rPr lang="en-US" sz="4000" dirty="0" smtClean="0">
                <a:effectLst>
                  <a:glow rad="228600">
                    <a:srgbClr val="000000"/>
                  </a:glow>
                </a:effectLst>
              </a:rPr>
              <a:t>Matthew 7:6</a:t>
            </a:r>
          </a:p>
          <a:p>
            <a:pPr marL="0" indent="0" algn="just">
              <a:buNone/>
            </a:pPr>
            <a:r>
              <a:rPr lang="en-US" sz="4000" dirty="0">
                <a:effectLst>
                  <a:glow rad="228600">
                    <a:srgbClr val="000000"/>
                  </a:glow>
                </a:effectLst>
              </a:rPr>
              <a:t>	</a:t>
            </a:r>
            <a:r>
              <a:rPr lang="en-US" sz="4000" dirty="0" smtClean="0">
                <a:effectLst>
                  <a:glow rad="228600">
                    <a:srgbClr val="000000"/>
                  </a:glow>
                </a:effectLst>
              </a:rPr>
              <a:t>Colossians 4:6</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000" dirty="0" smtClean="0">
                <a:effectLst>
                  <a:glow rad="228600">
                    <a:srgbClr val="030400"/>
                  </a:glow>
                  <a:outerShdw blurRad="50800" dist="63500" dir="2700000" algn="tl" rotWithShape="0">
                    <a:srgbClr val="000000">
                      <a:alpha val="48000"/>
                    </a:srgbClr>
                  </a:outerShdw>
                </a:effectLst>
                <a:latin typeface="+mn-lt"/>
              </a:rPr>
              <a:t>How Do We Respond</a:t>
            </a:r>
            <a:endParaRPr lang="en-US" sz="6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12449045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4778624"/>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15415"/>
            <a:ext cx="9143999" cy="1234953"/>
          </a:xfrm>
        </p:spPr>
        <p:txBody>
          <a:bodyPr wrap="square">
            <a:spAutoFit/>
          </a:bodyPr>
          <a:lstStyle/>
          <a:p>
            <a:pPr lvl="0" algn="ctr"/>
            <a:r>
              <a:rPr lang="en-US" sz="8250" b="1" dirty="0">
                <a:ln w="9525">
                  <a:solidFill>
                    <a:schemeClr val="bg1"/>
                  </a:solidFill>
                  <a:prstDash val="solid"/>
                </a:ln>
                <a:effectLst>
                  <a:outerShdw blurRad="12700" dist="38100" dir="2700000" algn="tl" rotWithShape="0">
                    <a:schemeClr val="bg1">
                      <a:lumMod val="50000"/>
                    </a:schemeClr>
                  </a:outerShdw>
                </a:effectLst>
              </a:rPr>
              <a:t>Acts 16:30</a:t>
            </a:r>
          </a:p>
        </p:txBody>
      </p:sp>
      <p:sp>
        <p:nvSpPr>
          <p:cNvPr id="3" name="Text Placeholder 2"/>
          <p:cNvSpPr txBox="1">
            <a:spLocks noGrp="1"/>
          </p:cNvSpPr>
          <p:nvPr>
            <p:ph type="body" idx="4294967295"/>
          </p:nvPr>
        </p:nvSpPr>
        <p:spPr>
          <a:xfrm>
            <a:off x="178999" y="1147717"/>
            <a:ext cx="8786003" cy="3995783"/>
          </a:xfrm>
        </p:spPr>
        <p:txBody>
          <a:bodyPr>
            <a:noAutofit/>
          </a:bodyPr>
          <a:lstStyle/>
          <a:p>
            <a:pPr marL="0" indent="0" algn="just">
              <a:buClr>
                <a:srgbClr val="FFFFCC"/>
              </a:buClr>
              <a:buSzPct val="75000"/>
              <a:buNone/>
            </a:pPr>
            <a:r>
              <a:rPr lang="en-US" sz="6000" b="1" i="1" dirty="0">
                <a:ln w="9525">
                  <a:solidFill>
                    <a:schemeClr val="bg1"/>
                  </a:solidFill>
                  <a:prstDash val="solid"/>
                </a:ln>
                <a:effectLst>
                  <a:outerShdw blurRad="12700" dist="38100" dir="2700000" algn="tl" rotWithShape="0">
                    <a:schemeClr val="bg1">
                      <a:lumMod val="50000"/>
                    </a:schemeClr>
                  </a:outerShdw>
                </a:effectLst>
              </a:rPr>
              <a:t>And he brought them out and said, "Sirs, what must I do to be saved?"</a:t>
            </a:r>
          </a:p>
        </p:txBody>
      </p:sp>
    </p:spTree>
    <p:extLst>
      <p:ext uri="{BB962C8B-B14F-4D97-AF65-F5344CB8AC3E}">
        <p14:creationId xmlns:p14="http://schemas.microsoft.com/office/powerpoint/2010/main" val="1287298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8:21-30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Jesus reveals His goal</a:t>
            </a:r>
          </a:p>
          <a:p>
            <a:pPr marL="0" indent="0" algn="just">
              <a:buNone/>
            </a:pPr>
            <a:endParaRPr lang="en-US" sz="3750" dirty="0"/>
          </a:p>
          <a:p>
            <a:pPr marL="0" indent="0" algn="just">
              <a:buNone/>
            </a:pPr>
            <a:r>
              <a:rPr lang="en-US" sz="3750" dirty="0" smtClean="0"/>
              <a:t>Belief in Jesus</a:t>
            </a:r>
          </a:p>
          <a:p>
            <a:pPr marL="0" indent="0" algn="just">
              <a:buNone/>
            </a:pPr>
            <a:endParaRPr lang="en-US" sz="3750" dirty="0"/>
          </a:p>
          <a:p>
            <a:pPr marL="0" indent="0" algn="just">
              <a:buNone/>
            </a:pPr>
            <a:r>
              <a:rPr lang="en-US" sz="3750" dirty="0" smtClean="0"/>
              <a:t>Speaking from the Father</a:t>
            </a:r>
          </a:p>
        </p:txBody>
      </p:sp>
    </p:spTree>
    <p:extLst>
      <p:ext uri="{BB962C8B-B14F-4D97-AF65-F5344CB8AC3E}">
        <p14:creationId xmlns:p14="http://schemas.microsoft.com/office/powerpoint/2010/main" val="1409682655"/>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15415"/>
            <a:ext cx="9143999" cy="1234953"/>
          </a:xfrm>
        </p:spPr>
        <p:txBody>
          <a:bodyPr wrap="square">
            <a:spAutoFit/>
          </a:bodyPr>
          <a:lstStyle/>
          <a:p>
            <a:pPr lvl="0" algn="ctr"/>
            <a:r>
              <a:rPr lang="en-US" sz="8250" b="1" dirty="0">
                <a:ln w="9525">
                  <a:solidFill>
                    <a:schemeClr val="bg1"/>
                  </a:solidFill>
                  <a:prstDash val="solid"/>
                </a:ln>
                <a:effectLst>
                  <a:outerShdw blurRad="12700" dist="38100" dir="2700000" algn="tl" rotWithShape="0">
                    <a:schemeClr val="bg1">
                      <a:lumMod val="50000"/>
                    </a:schemeClr>
                  </a:outerShdw>
                </a:effectLst>
              </a:rPr>
              <a:t>The Bible Says:</a:t>
            </a:r>
          </a:p>
        </p:txBody>
      </p:sp>
      <p:sp>
        <p:nvSpPr>
          <p:cNvPr id="3" name="Text Placeholder 2"/>
          <p:cNvSpPr txBox="1">
            <a:spLocks noGrp="1"/>
          </p:cNvSpPr>
          <p:nvPr>
            <p:ph type="body" idx="4294967295"/>
          </p:nvPr>
        </p:nvSpPr>
        <p:spPr>
          <a:xfrm>
            <a:off x="178999" y="1147717"/>
            <a:ext cx="8786003" cy="3995783"/>
          </a:xfrm>
        </p:spPr>
        <p:txBody>
          <a:bodyPr>
            <a:noAutofit/>
          </a:bodyPr>
          <a:lstStyle/>
          <a:p>
            <a:pPr marL="0" indent="0" algn="just">
              <a:buClr>
                <a:srgbClr val="FFFFCC"/>
              </a:buClr>
              <a:buSzPct val="75000"/>
              <a:buNone/>
            </a:pPr>
            <a:r>
              <a:rPr lang="en-US" sz="6000" b="1" dirty="0">
                <a:ln w="9525">
                  <a:solidFill>
                    <a:schemeClr val="bg1"/>
                  </a:solidFill>
                  <a:prstDash val="solid"/>
                </a:ln>
                <a:effectLst>
                  <a:outerShdw blurRad="12700" dist="38100" dir="2700000" algn="tl" rotWithShape="0">
                    <a:schemeClr val="bg1">
                      <a:lumMod val="50000"/>
                    </a:schemeClr>
                  </a:outerShdw>
                </a:effectLst>
              </a:rPr>
              <a:t>You must hear and believe</a:t>
            </a:r>
          </a:p>
          <a:p>
            <a:pPr marL="0" indent="0" algn="just">
              <a:buClr>
                <a:srgbClr val="FFFFCC"/>
              </a:buClr>
              <a:buSzPct val="75000"/>
              <a:buNone/>
            </a:pPr>
            <a:r>
              <a:rPr lang="en-US" sz="4200" b="1" i="1" dirty="0">
                <a:ln w="9525">
                  <a:solidFill>
                    <a:schemeClr val="bg1"/>
                  </a:solidFill>
                  <a:prstDash val="solid"/>
                </a:ln>
                <a:effectLst>
                  <a:outerShdw blurRad="12700" dist="38100" dir="2700000" algn="tl" rotWithShape="0">
                    <a:schemeClr val="bg1">
                      <a:lumMod val="50000"/>
                    </a:schemeClr>
                  </a:outerShdw>
                </a:effectLst>
              </a:rPr>
              <a:t>So they said, "Believe on the Lord Jesus Christ, and you will be saved, you and your household</a:t>
            </a:r>
            <a:r>
              <a:rPr lang="en-US" sz="4200" b="1" dirty="0">
                <a:ln w="9525">
                  <a:solidFill>
                    <a:schemeClr val="bg1"/>
                  </a:solidFill>
                  <a:prstDash val="solid"/>
                </a:ln>
                <a:effectLst>
                  <a:outerShdw blurRad="12700" dist="38100" dir="2700000" algn="tl" rotWithShape="0">
                    <a:schemeClr val="bg1">
                      <a:lumMod val="50000"/>
                    </a:schemeClr>
                  </a:outerShdw>
                </a:effectLst>
              </a:rPr>
              <a:t>.“													Acts 16:31 </a:t>
            </a:r>
          </a:p>
        </p:txBody>
      </p:sp>
    </p:spTree>
    <p:extLst>
      <p:ext uri="{BB962C8B-B14F-4D97-AF65-F5344CB8AC3E}">
        <p14:creationId xmlns:p14="http://schemas.microsoft.com/office/powerpoint/2010/main" val="4198214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15415"/>
            <a:ext cx="9143999" cy="1234953"/>
          </a:xfrm>
        </p:spPr>
        <p:txBody>
          <a:bodyPr wrap="square">
            <a:spAutoFit/>
          </a:bodyPr>
          <a:lstStyle/>
          <a:p>
            <a:pPr lvl="0" algn="ctr"/>
            <a:r>
              <a:rPr lang="en-US" sz="8250" b="1" dirty="0">
                <a:ln w="9525">
                  <a:solidFill>
                    <a:schemeClr val="bg1"/>
                  </a:solidFill>
                  <a:prstDash val="solid"/>
                </a:ln>
                <a:effectLst>
                  <a:outerShdw blurRad="12700" dist="38100" dir="2700000" algn="tl" rotWithShape="0">
                    <a:schemeClr val="bg1">
                      <a:lumMod val="50000"/>
                    </a:schemeClr>
                  </a:outerShdw>
                </a:effectLst>
              </a:rPr>
              <a:t>The Bible Says:</a:t>
            </a:r>
          </a:p>
        </p:txBody>
      </p:sp>
      <p:sp>
        <p:nvSpPr>
          <p:cNvPr id="3" name="Text Placeholder 2"/>
          <p:cNvSpPr txBox="1">
            <a:spLocks noGrp="1"/>
          </p:cNvSpPr>
          <p:nvPr>
            <p:ph type="body" idx="4294967295"/>
          </p:nvPr>
        </p:nvSpPr>
        <p:spPr>
          <a:xfrm>
            <a:off x="178999" y="1147717"/>
            <a:ext cx="8786003" cy="3995783"/>
          </a:xfrm>
        </p:spPr>
        <p:txBody>
          <a:bodyPr>
            <a:noAutofit/>
          </a:bodyPr>
          <a:lstStyle/>
          <a:p>
            <a:pPr marL="0" indent="0" algn="just">
              <a:buClr>
                <a:srgbClr val="FFFFCC"/>
              </a:buClr>
              <a:buSzPct val="75000"/>
              <a:buNone/>
            </a:pPr>
            <a:r>
              <a:rPr lang="en-US" sz="6000" b="1" dirty="0">
                <a:ln w="9525">
                  <a:solidFill>
                    <a:schemeClr val="bg1"/>
                  </a:solidFill>
                  <a:prstDash val="solid"/>
                </a:ln>
                <a:effectLst>
                  <a:outerShdw blurRad="12700" dist="38100" dir="2700000" algn="tl" rotWithShape="0">
                    <a:schemeClr val="bg1">
                      <a:lumMod val="50000"/>
                    </a:schemeClr>
                  </a:outerShdw>
                </a:effectLst>
              </a:rPr>
              <a:t>You must confess</a:t>
            </a:r>
          </a:p>
          <a:p>
            <a:pPr marL="0" indent="0" algn="just">
              <a:buClr>
                <a:srgbClr val="FFFFCC"/>
              </a:buClr>
              <a:buSzPct val="75000"/>
              <a:buNone/>
            </a:pPr>
            <a:r>
              <a:rPr lang="en-US" sz="4200" b="1" i="1" dirty="0">
                <a:ln w="9525">
                  <a:solidFill>
                    <a:schemeClr val="bg1"/>
                  </a:solidFill>
                  <a:prstDash val="solid"/>
                </a:ln>
                <a:effectLst>
                  <a:outerShdw blurRad="12700" dist="38100" dir="2700000" algn="tl" rotWithShape="0">
                    <a:schemeClr val="bg1">
                      <a:lumMod val="50000"/>
                    </a:schemeClr>
                  </a:outerShdw>
                </a:effectLst>
              </a:rPr>
              <a:t>If you confess with your mouth the Lord Jesus and believe in your heart that God has raised Him from the dead, you will be saved</a:t>
            </a:r>
            <a:r>
              <a:rPr lang="en-US" sz="4200" b="1" dirty="0">
                <a:ln w="9525">
                  <a:solidFill>
                    <a:schemeClr val="bg1"/>
                  </a:solidFill>
                  <a:prstDash val="solid"/>
                </a:ln>
                <a:effectLst>
                  <a:outerShdw blurRad="12700" dist="38100" dir="2700000" algn="tl" rotWithShape="0">
                    <a:schemeClr val="bg1">
                      <a:lumMod val="50000"/>
                    </a:schemeClr>
                  </a:outerShdw>
                </a:effectLst>
              </a:rPr>
              <a:t>.  										Romans 10:9</a:t>
            </a:r>
          </a:p>
        </p:txBody>
      </p:sp>
    </p:spTree>
    <p:extLst>
      <p:ext uri="{BB962C8B-B14F-4D97-AF65-F5344CB8AC3E}">
        <p14:creationId xmlns:p14="http://schemas.microsoft.com/office/powerpoint/2010/main" val="332699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15415"/>
            <a:ext cx="9143999" cy="1234953"/>
          </a:xfrm>
        </p:spPr>
        <p:txBody>
          <a:bodyPr wrap="square">
            <a:spAutoFit/>
          </a:bodyPr>
          <a:lstStyle/>
          <a:p>
            <a:pPr lvl="0" algn="ctr"/>
            <a:r>
              <a:rPr lang="en-US" sz="8250" b="1" dirty="0">
                <a:ln w="9525">
                  <a:solidFill>
                    <a:schemeClr val="bg1"/>
                  </a:solidFill>
                  <a:prstDash val="solid"/>
                </a:ln>
                <a:effectLst>
                  <a:outerShdw blurRad="12700" dist="38100" dir="2700000" algn="tl" rotWithShape="0">
                    <a:schemeClr val="bg1">
                      <a:lumMod val="50000"/>
                    </a:schemeClr>
                  </a:outerShdw>
                </a:effectLst>
              </a:rPr>
              <a:t>The Bible Says:</a:t>
            </a:r>
          </a:p>
        </p:txBody>
      </p:sp>
      <p:sp>
        <p:nvSpPr>
          <p:cNvPr id="3" name="Text Placeholder 2"/>
          <p:cNvSpPr txBox="1">
            <a:spLocks noGrp="1"/>
          </p:cNvSpPr>
          <p:nvPr>
            <p:ph type="body" idx="4294967295"/>
          </p:nvPr>
        </p:nvSpPr>
        <p:spPr>
          <a:xfrm>
            <a:off x="178999" y="1147717"/>
            <a:ext cx="8786003" cy="3995783"/>
          </a:xfrm>
        </p:spPr>
        <p:txBody>
          <a:bodyPr>
            <a:noAutofit/>
          </a:bodyPr>
          <a:lstStyle/>
          <a:p>
            <a:pPr marL="0" indent="0" algn="just">
              <a:buClr>
                <a:srgbClr val="FFFFCC"/>
              </a:buClr>
              <a:buSzPct val="75000"/>
              <a:buNone/>
            </a:pPr>
            <a:r>
              <a:rPr lang="en-US" sz="6000" b="1" dirty="0">
                <a:ln w="9525">
                  <a:solidFill>
                    <a:schemeClr val="bg1"/>
                  </a:solidFill>
                  <a:prstDash val="solid"/>
                </a:ln>
                <a:effectLst>
                  <a:outerShdw blurRad="12700" dist="38100" dir="2700000" algn="tl" rotWithShape="0">
                    <a:schemeClr val="bg1">
                      <a:lumMod val="50000"/>
                    </a:schemeClr>
                  </a:outerShdw>
                </a:effectLst>
              </a:rPr>
              <a:t>You must repent</a:t>
            </a:r>
          </a:p>
          <a:p>
            <a:pPr marL="0" indent="0" algn="just">
              <a:buClr>
                <a:srgbClr val="FFFFCC"/>
              </a:buClr>
              <a:buSzPct val="75000"/>
              <a:buNone/>
            </a:pPr>
            <a:r>
              <a:rPr lang="en-US" sz="4200" b="1" i="1" dirty="0">
                <a:ln w="9525">
                  <a:solidFill>
                    <a:schemeClr val="bg1"/>
                  </a:solidFill>
                  <a:prstDash val="solid"/>
                </a:ln>
                <a:effectLst>
                  <a:outerShdw blurRad="12700" dist="38100" dir="2700000" algn="tl" rotWithShape="0">
                    <a:schemeClr val="bg1">
                      <a:lumMod val="50000"/>
                    </a:schemeClr>
                  </a:outerShdw>
                </a:effectLst>
              </a:rPr>
              <a:t>For godly sorrow produces repentance leading to salvation, not to be regretted; but the sorrow of the world produces death.</a:t>
            </a:r>
            <a:r>
              <a:rPr lang="en-US" sz="4200" b="1" dirty="0">
                <a:ln w="9525">
                  <a:solidFill>
                    <a:schemeClr val="bg1"/>
                  </a:solidFill>
                  <a:prstDash val="solid"/>
                </a:ln>
                <a:effectLst>
                  <a:outerShdw blurRad="12700" dist="38100" dir="2700000" algn="tl" rotWithShape="0">
                    <a:schemeClr val="bg1">
                      <a:lumMod val="50000"/>
                    </a:schemeClr>
                  </a:outerShdw>
                </a:effectLst>
              </a:rPr>
              <a:t> 												2 Corinthians 7:10</a:t>
            </a:r>
            <a:r>
              <a:rPr lang="en-US" sz="4200" b="1" i="1" dirty="0">
                <a:ln w="9525">
                  <a:solidFill>
                    <a:schemeClr val="bg1"/>
                  </a:solidFill>
                  <a:prstDash val="solid"/>
                </a:ln>
                <a:effectLst>
                  <a:outerShdw blurRad="12700" dist="38100" dir="2700000" algn="tl" rotWithShape="0">
                    <a:schemeClr val="bg1">
                      <a:lumMod val="50000"/>
                    </a:schemeClr>
                  </a:outerShdw>
                </a:effectLst>
              </a:rPr>
              <a:t> </a:t>
            </a:r>
            <a:endParaRPr lang="en-US" sz="42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035871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115415"/>
            <a:ext cx="9143999" cy="1234953"/>
          </a:xfrm>
        </p:spPr>
        <p:txBody>
          <a:bodyPr wrap="square">
            <a:spAutoFit/>
          </a:bodyPr>
          <a:lstStyle/>
          <a:p>
            <a:pPr lvl="0" algn="ctr"/>
            <a:r>
              <a:rPr lang="en-US" sz="8250" b="1" dirty="0">
                <a:ln w="9525">
                  <a:solidFill>
                    <a:schemeClr val="bg1"/>
                  </a:solidFill>
                  <a:prstDash val="solid"/>
                </a:ln>
                <a:effectLst>
                  <a:outerShdw blurRad="12700" dist="38100" dir="2700000" algn="tl" rotWithShape="0">
                    <a:schemeClr val="bg1">
                      <a:lumMod val="50000"/>
                    </a:schemeClr>
                  </a:outerShdw>
                </a:effectLst>
              </a:rPr>
              <a:t>The Bible Says:</a:t>
            </a:r>
          </a:p>
        </p:txBody>
      </p:sp>
      <p:sp>
        <p:nvSpPr>
          <p:cNvPr id="3" name="Text Placeholder 2"/>
          <p:cNvSpPr txBox="1">
            <a:spLocks noGrp="1"/>
          </p:cNvSpPr>
          <p:nvPr>
            <p:ph type="body" idx="4294967295"/>
          </p:nvPr>
        </p:nvSpPr>
        <p:spPr>
          <a:xfrm>
            <a:off x="178999" y="1147717"/>
            <a:ext cx="8786003" cy="3995783"/>
          </a:xfrm>
        </p:spPr>
        <p:txBody>
          <a:bodyPr>
            <a:noAutofit/>
          </a:bodyPr>
          <a:lstStyle/>
          <a:p>
            <a:pPr marL="0" indent="0" algn="just">
              <a:buClr>
                <a:srgbClr val="FFFFCC"/>
              </a:buClr>
              <a:buSzPct val="75000"/>
              <a:buNone/>
            </a:pPr>
            <a:r>
              <a:rPr lang="en-US" sz="6000" b="1" dirty="0">
                <a:ln w="9525">
                  <a:solidFill>
                    <a:schemeClr val="bg1"/>
                  </a:solidFill>
                  <a:prstDash val="solid"/>
                </a:ln>
                <a:effectLst>
                  <a:outerShdw blurRad="12700" dist="38100" dir="2700000" algn="tl" rotWithShape="0">
                    <a:schemeClr val="bg1">
                      <a:lumMod val="50000"/>
                    </a:schemeClr>
                  </a:outerShdw>
                </a:effectLst>
              </a:rPr>
              <a:t>You must be baptized</a:t>
            </a:r>
          </a:p>
          <a:p>
            <a:pPr marL="0" indent="0" algn="just">
              <a:buClr>
                <a:srgbClr val="FFFFCC"/>
              </a:buClr>
              <a:buSzPct val="75000"/>
              <a:buNone/>
            </a:pPr>
            <a:r>
              <a:rPr lang="en-US" sz="4200" b="1" i="1" dirty="0">
                <a:ln w="9525">
                  <a:solidFill>
                    <a:schemeClr val="bg1"/>
                  </a:solidFill>
                  <a:prstDash val="solid"/>
                </a:ln>
                <a:effectLst>
                  <a:outerShdw blurRad="12700" dist="38100" dir="2700000" algn="tl" rotWithShape="0">
                    <a:schemeClr val="bg1">
                      <a:lumMod val="50000"/>
                    </a:schemeClr>
                  </a:outerShdw>
                </a:effectLst>
              </a:rPr>
              <a:t>He who believes and is baptized will be saved; but he who does not believe will be condemned. 											</a:t>
            </a:r>
            <a:r>
              <a:rPr lang="en-US" sz="4200" b="1" dirty="0">
                <a:ln w="9525">
                  <a:solidFill>
                    <a:schemeClr val="bg1"/>
                  </a:solidFill>
                  <a:prstDash val="solid"/>
                </a:ln>
                <a:effectLst>
                  <a:outerShdw blurRad="12700" dist="38100" dir="2700000" algn="tl" rotWithShape="0">
                    <a:schemeClr val="bg1">
                      <a:lumMod val="50000"/>
                    </a:schemeClr>
                  </a:outerShdw>
                </a:effectLst>
              </a:rPr>
              <a:t>Mark 16:16 </a:t>
            </a:r>
          </a:p>
        </p:txBody>
      </p:sp>
    </p:spTree>
    <p:extLst>
      <p:ext uri="{BB962C8B-B14F-4D97-AF65-F5344CB8AC3E}">
        <p14:creationId xmlns:p14="http://schemas.microsoft.com/office/powerpoint/2010/main" val="1012285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55045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51090638"/>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a16="http://schemas.microsoft.com/office/drawing/2014/main" xmlns="" val="20000"/>
                    </a:ext>
                  </a:extLst>
                </a:gridCol>
                <a:gridCol w="4622006">
                  <a:extLst>
                    <a:ext uri="{9D8B030D-6E8A-4147-A177-3AD203B41FA5}">
                      <a16:colId xmlns:a16="http://schemas.microsoft.com/office/drawing/2014/main" xmlns=""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7"/>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George Watkins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35850531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Promiscuity, fornication and adultery</a:t>
            </a:r>
          </a:p>
          <a:p>
            <a:pPr marL="0" indent="0" algn="just">
              <a:buNone/>
            </a:pPr>
            <a:endParaRPr lang="en-US" sz="3800" dirty="0">
              <a:effectLst>
                <a:glow rad="228600">
                  <a:srgbClr val="000000"/>
                </a:glow>
              </a:effectLst>
            </a:endParaRPr>
          </a:p>
          <a:p>
            <a:pPr marL="0" indent="0" algn="just">
              <a:buNone/>
            </a:pPr>
            <a:r>
              <a:rPr lang="en-US" sz="3800" dirty="0" smtClean="0">
                <a:effectLst>
                  <a:glow rad="228600">
                    <a:srgbClr val="000000"/>
                  </a:glow>
                </a:effectLst>
              </a:rPr>
              <a:t>Gender fluidity and homosexuality</a:t>
            </a:r>
          </a:p>
          <a:p>
            <a:pPr marL="0" indent="0" algn="just">
              <a:buNone/>
            </a:pPr>
            <a:endParaRPr lang="en-US" sz="3800" dirty="0">
              <a:effectLst>
                <a:glow rad="228600">
                  <a:srgbClr val="000000"/>
                </a:glow>
              </a:effectLst>
            </a:endParaRPr>
          </a:p>
          <a:p>
            <a:pPr marL="0" indent="0" algn="just">
              <a:buNone/>
            </a:pPr>
            <a:r>
              <a:rPr lang="en-US" sz="3800" dirty="0" smtClean="0">
                <a:effectLst>
                  <a:glow rad="228600">
                    <a:srgbClr val="000000"/>
                  </a:glow>
                </a:effectLst>
              </a:rPr>
              <a:t>Profanity and obscenity</a:t>
            </a:r>
          </a:p>
          <a:p>
            <a:pPr marL="0" indent="0" algn="just">
              <a:buNone/>
            </a:pPr>
            <a:endParaRPr lang="en-US" sz="3800" i="1"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400" dirty="0" smtClean="0">
                <a:effectLst>
                  <a:glow rad="228600">
                    <a:srgbClr val="030400"/>
                  </a:glow>
                  <a:outerShdw blurRad="50800" dist="63500" dir="2700000" algn="tl" rotWithShape="0">
                    <a:srgbClr val="000000">
                      <a:alpha val="48000"/>
                    </a:srgbClr>
                  </a:outerShdw>
                </a:effectLst>
                <a:latin typeface="+mn-lt"/>
              </a:rPr>
              <a:t>Today’s “Lifestyle” Choices</a:t>
            </a:r>
            <a:endParaRPr lang="en-US" sz="64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1775412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fade">
                                      <p:cBhvr>
                                        <p:cTn id="7" dur="500"/>
                                        <p:tgtEl>
                                          <p:spTgt spid="3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500"/>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fade">
                                      <p:cBhvr>
                                        <p:cTn id="1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90" y="0"/>
            <a:ext cx="9146485" cy="6786102"/>
          </a:xfrm>
          <a:prstGeom prst="rect">
            <a:avLst/>
          </a:prstGeom>
        </p:spPr>
      </p:pic>
      <p:sp>
        <p:nvSpPr>
          <p:cNvPr id="5" name="Rectangle 2"/>
          <p:cNvSpPr>
            <a:spLocks noGrp="1" noRot="1" noChangeArrowheads="1"/>
          </p:cNvSpPr>
          <p:nvPr>
            <p:ph type="title"/>
          </p:nvPr>
        </p:nvSpPr>
        <p:spPr>
          <a:xfrm>
            <a:off x="1752600" y="1885950"/>
            <a:ext cx="5514975" cy="3781425"/>
          </a:xfrm>
        </p:spPr>
        <p:txBody>
          <a:bodyPr>
            <a:noAutofit/>
          </a:bodyPr>
          <a:lstStyle/>
          <a:p>
            <a:pPr algn="ctr" eaLnBrk="1" hangingPunct="1">
              <a:defRPr/>
            </a:pPr>
            <a:r>
              <a:rPr lang="en-US" sz="6600" i="1" dirty="0" smtClean="0">
                <a:effectLst>
                  <a:glow rad="228600">
                    <a:srgbClr val="030400"/>
                  </a:glow>
                  <a:outerShdw blurRad="50800" dist="63500" dir="2700000" algn="tl" rotWithShape="0">
                    <a:srgbClr val="000000">
                      <a:alpha val="48000"/>
                    </a:srgbClr>
                  </a:outerShdw>
                </a:effectLst>
                <a:latin typeface="+mn-lt"/>
              </a:rPr>
              <a:t>My lifestyle choices aren’t hurting you!</a:t>
            </a:r>
            <a:endParaRPr lang="en-US" sz="6600" i="1"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54454946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4114800"/>
          </a:xfrm>
        </p:spPr>
        <p:txBody>
          <a:bodyPr>
            <a:noAutofit/>
          </a:bodyPr>
          <a:lstStyle/>
          <a:p>
            <a:pPr marL="0" indent="0" algn="just">
              <a:buNone/>
            </a:pPr>
            <a:r>
              <a:rPr lang="en-US" sz="3800" dirty="0" smtClean="0">
                <a:effectLst>
                  <a:glow rad="228600">
                    <a:srgbClr val="000000"/>
                  </a:glow>
                </a:effectLst>
              </a:rPr>
              <a:t>It is not easy to put a response in order</a:t>
            </a:r>
          </a:p>
          <a:p>
            <a:pPr marL="0" indent="0" algn="just">
              <a:buNone/>
            </a:pPr>
            <a:r>
              <a:rPr lang="en-US" sz="3800" dirty="0">
                <a:effectLst>
                  <a:glow rad="228600">
                    <a:srgbClr val="000000"/>
                  </a:glow>
                </a:effectLst>
              </a:rPr>
              <a:t>	</a:t>
            </a:r>
            <a:r>
              <a:rPr lang="en-US" sz="3800" dirty="0" smtClean="0">
                <a:effectLst>
                  <a:glow rad="228600">
                    <a:srgbClr val="000000"/>
                  </a:glow>
                </a:effectLst>
              </a:rPr>
              <a:t>No physical harm in the moment</a:t>
            </a:r>
          </a:p>
          <a:p>
            <a:pPr marL="0" indent="0" algn="just">
              <a:buNone/>
            </a:pPr>
            <a:r>
              <a:rPr lang="en-US" sz="3800" dirty="0">
                <a:effectLst>
                  <a:glow rad="228600">
                    <a:srgbClr val="000000"/>
                  </a:glow>
                </a:effectLst>
              </a:rPr>
              <a:t>	</a:t>
            </a:r>
            <a:r>
              <a:rPr lang="en-US" sz="3800" dirty="0" smtClean="0">
                <a:effectLst>
                  <a:glow rad="228600">
                    <a:srgbClr val="000000"/>
                  </a:glow>
                </a:effectLst>
              </a:rPr>
              <a:t>Suggestion that we are the antagonist</a:t>
            </a:r>
          </a:p>
          <a:p>
            <a:pPr marL="0" indent="0" algn="just">
              <a:buNone/>
            </a:pPr>
            <a:endParaRPr lang="en-US" sz="3800" dirty="0" smtClean="0">
              <a:effectLst>
                <a:glow rad="228600">
                  <a:srgbClr val="000000"/>
                </a:glow>
              </a:effectLst>
            </a:endParaRPr>
          </a:p>
          <a:p>
            <a:pPr marL="0" indent="0" algn="just">
              <a:buNone/>
            </a:pPr>
            <a:r>
              <a:rPr lang="en-US" sz="3800" dirty="0" smtClean="0">
                <a:effectLst>
                  <a:glow rad="228600">
                    <a:srgbClr val="000000"/>
                  </a:glow>
                </a:effectLst>
              </a:rPr>
              <a:t>But do the choices of other matter?</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What Do We Say?</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0803399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800" dirty="0" smtClean="0">
                <a:effectLst>
                  <a:glow rad="228600">
                    <a:srgbClr val="000000"/>
                  </a:glow>
                </a:effectLst>
              </a:rPr>
              <a:t>2 Samuel 11</a:t>
            </a:r>
          </a:p>
          <a:p>
            <a:pPr marL="0" indent="0" algn="just">
              <a:buNone/>
            </a:pPr>
            <a:r>
              <a:rPr lang="en-US" sz="3800" dirty="0" smtClean="0">
                <a:effectLst>
                  <a:glow rad="228600">
                    <a:srgbClr val="000000"/>
                  </a:glow>
                </a:effectLst>
              </a:rPr>
              <a:t>David loved Bathsheba</a:t>
            </a:r>
          </a:p>
          <a:p>
            <a:pPr marL="0" indent="0" algn="just">
              <a:buNone/>
            </a:pPr>
            <a:r>
              <a:rPr lang="en-US" sz="3800" dirty="0">
                <a:effectLst>
                  <a:glow rad="228600">
                    <a:srgbClr val="000000"/>
                  </a:glow>
                </a:effectLst>
              </a:rPr>
              <a:t>	</a:t>
            </a:r>
            <a:r>
              <a:rPr lang="en-US" sz="3800" dirty="0" smtClean="0">
                <a:effectLst>
                  <a:glow rad="228600">
                    <a:srgbClr val="000000"/>
                  </a:glow>
                </a:effectLst>
              </a:rPr>
              <a:t>Murdered Uriah</a:t>
            </a:r>
          </a:p>
          <a:p>
            <a:pPr marL="0" indent="0" algn="just">
              <a:buNone/>
            </a:pPr>
            <a:r>
              <a:rPr lang="en-US" sz="3800" dirty="0">
                <a:effectLst>
                  <a:glow rad="228600">
                    <a:srgbClr val="000000"/>
                  </a:glow>
                </a:effectLst>
              </a:rPr>
              <a:t>	</a:t>
            </a:r>
            <a:r>
              <a:rPr lang="en-US" sz="3800" dirty="0" smtClean="0">
                <a:effectLst>
                  <a:glow rad="228600">
                    <a:srgbClr val="000000"/>
                  </a:glow>
                </a:effectLst>
              </a:rPr>
              <a:t>Death of a child</a:t>
            </a:r>
          </a:p>
          <a:p>
            <a:pPr marL="0" indent="0" algn="just">
              <a:buNone/>
            </a:pPr>
            <a:r>
              <a:rPr lang="en-US" sz="3800" dirty="0">
                <a:effectLst>
                  <a:glow rad="228600">
                    <a:srgbClr val="000000"/>
                  </a:glow>
                </a:effectLst>
              </a:rPr>
              <a:t>	</a:t>
            </a:r>
            <a:r>
              <a:rPr lang="en-US" sz="3800" dirty="0" smtClean="0">
                <a:effectLst>
                  <a:glow rad="228600">
                    <a:srgbClr val="000000"/>
                  </a:glow>
                </a:effectLst>
              </a:rPr>
              <a:t>Turmoil in the house of David</a:t>
            </a:r>
          </a:p>
          <a:p>
            <a:pPr marL="0" indent="0" algn="just">
              <a:buNone/>
            </a:pPr>
            <a:r>
              <a:rPr lang="en-US" sz="3800" dirty="0">
                <a:effectLst>
                  <a:glow rad="228600">
                    <a:srgbClr val="000000"/>
                  </a:glow>
                </a:effectLst>
              </a:rPr>
              <a:t>	</a:t>
            </a:r>
            <a:r>
              <a:rPr lang="en-US" sz="3800" dirty="0" smtClean="0">
                <a:effectLst>
                  <a:glow rad="228600">
                    <a:srgbClr val="000000"/>
                  </a:glow>
                </a:effectLst>
              </a:rPr>
              <a:t>Turmoil in the nation of Israel</a:t>
            </a: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The Big Lie: No One Hurt</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1268089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Effect transition="in" filter="fade">
                                      <p:cBhvr>
                                        <p:cTn id="17" dur="500"/>
                                        <p:tgtEl>
                                          <p:spTgt spid="307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animEffect transition="in" filter="fade">
                                      <p:cBhvr>
                                        <p:cTn id="2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00150"/>
            <a:ext cx="8763000" cy="4114800"/>
          </a:xfrm>
        </p:spPr>
        <p:txBody>
          <a:bodyPr>
            <a:noAutofit/>
          </a:bodyPr>
          <a:lstStyle/>
          <a:p>
            <a:pPr marL="0" indent="0" algn="just">
              <a:buNone/>
            </a:pPr>
            <a:r>
              <a:rPr lang="en-US" sz="3800" dirty="0" smtClean="0">
                <a:effectLst>
                  <a:glow rad="228600">
                    <a:srgbClr val="000000"/>
                  </a:glow>
                </a:effectLst>
              </a:rPr>
              <a:t>Genesis 30</a:t>
            </a:r>
          </a:p>
          <a:p>
            <a:pPr marL="0" indent="0" algn="just">
              <a:buNone/>
            </a:pPr>
            <a:r>
              <a:rPr lang="en-US" sz="3800" dirty="0" smtClean="0">
                <a:effectLst>
                  <a:glow rad="228600">
                    <a:srgbClr val="000000"/>
                  </a:glow>
                </a:effectLst>
              </a:rPr>
              <a:t>Jacob marries four women</a:t>
            </a:r>
          </a:p>
          <a:p>
            <a:pPr marL="0" indent="0" algn="just">
              <a:buNone/>
            </a:pPr>
            <a:r>
              <a:rPr lang="en-US" sz="3800" dirty="0">
                <a:effectLst>
                  <a:glow rad="228600">
                    <a:srgbClr val="000000"/>
                  </a:glow>
                </a:effectLst>
              </a:rPr>
              <a:t>	</a:t>
            </a:r>
            <a:r>
              <a:rPr lang="en-US" sz="3800" dirty="0" smtClean="0">
                <a:effectLst>
                  <a:glow rad="228600">
                    <a:srgbClr val="000000"/>
                  </a:glow>
                </a:effectLst>
              </a:rPr>
              <a:t>Bickering between the women</a:t>
            </a:r>
          </a:p>
          <a:p>
            <a:pPr marL="0" indent="0" algn="just">
              <a:buNone/>
            </a:pPr>
            <a:r>
              <a:rPr lang="en-US" sz="3800" dirty="0">
                <a:effectLst>
                  <a:glow rad="228600">
                    <a:srgbClr val="000000"/>
                  </a:glow>
                </a:effectLst>
              </a:rPr>
              <a:t>	</a:t>
            </a:r>
            <a:r>
              <a:rPr lang="en-US" sz="3800" dirty="0" smtClean="0">
                <a:effectLst>
                  <a:glow rad="228600">
                    <a:srgbClr val="000000"/>
                  </a:glow>
                </a:effectLst>
              </a:rPr>
              <a:t>Uncontrollable sons</a:t>
            </a:r>
          </a:p>
          <a:p>
            <a:pPr marL="0" indent="0" algn="just">
              <a:buNone/>
            </a:pPr>
            <a:r>
              <a:rPr lang="en-US" sz="3800" dirty="0">
                <a:effectLst>
                  <a:glow rad="228600">
                    <a:srgbClr val="000000"/>
                  </a:glow>
                </a:effectLst>
              </a:rPr>
              <a:t>	</a:t>
            </a:r>
            <a:r>
              <a:rPr lang="en-US" sz="3800" dirty="0" smtClean="0">
                <a:effectLst>
                  <a:glow rad="228600">
                    <a:srgbClr val="000000"/>
                  </a:glow>
                </a:effectLst>
              </a:rPr>
              <a:t>Favoritism of one son</a:t>
            </a:r>
          </a:p>
          <a:p>
            <a:pPr marL="0" indent="0" algn="just">
              <a:buNone/>
            </a:pPr>
            <a:r>
              <a:rPr lang="en-US" sz="3800" dirty="0">
                <a:effectLst>
                  <a:glow rad="228600">
                    <a:srgbClr val="000000"/>
                  </a:glow>
                </a:effectLst>
              </a:rPr>
              <a:t>	</a:t>
            </a:r>
            <a:r>
              <a:rPr lang="en-US" sz="3800" dirty="0" smtClean="0">
                <a:effectLst>
                  <a:glow rad="228600">
                    <a:srgbClr val="000000"/>
                  </a:glow>
                </a:effectLst>
              </a:rPr>
              <a:t>Attempted murder and enslavement</a:t>
            </a:r>
            <a:endParaRPr lang="en-US" sz="38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a:defRPr/>
            </a:pPr>
            <a:r>
              <a:rPr lang="en-US" sz="6600" dirty="0" smtClean="0">
                <a:effectLst>
                  <a:glow rad="228600">
                    <a:srgbClr val="030400"/>
                  </a:glow>
                  <a:outerShdw blurRad="50800" dist="63500" dir="2700000" algn="tl" rotWithShape="0">
                    <a:srgbClr val="000000">
                      <a:alpha val="48000"/>
                    </a:srgbClr>
                  </a:outerShdw>
                </a:effectLst>
                <a:latin typeface="+mn-lt"/>
              </a:rPr>
              <a:t>The Big Lie: No One Hurt</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5067880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fade">
                                      <p:cBhvr>
                                        <p:cTn id="7" dur="500"/>
                                        <p:tgtEl>
                                          <p:spTgt spid="307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Effect transition="in" filter="fade">
                                      <p:cBhvr>
                                        <p:cTn id="12" dur="500"/>
                                        <p:tgtEl>
                                          <p:spTgt spid="307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Effect transition="in" filter="fade">
                                      <p:cBhvr>
                                        <p:cTn id="17" dur="500"/>
                                        <p:tgtEl>
                                          <p:spTgt spid="307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5" end="5"/>
                                            </p:txEl>
                                          </p:spTgt>
                                        </p:tgtEl>
                                        <p:attrNameLst>
                                          <p:attrName>style.visibility</p:attrName>
                                        </p:attrNameLst>
                                      </p:cBhvr>
                                      <p:to>
                                        <p:strVal val="visible"/>
                                      </p:to>
                                    </p:set>
                                    <p:animEffect transition="in" filter="fade">
                                      <p:cBhvr>
                                        <p:cTn id="2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476306</TotalTime>
  <Words>1059</Words>
  <Application>Microsoft Office PowerPoint</Application>
  <PresentationFormat>On-screen Show (16:9)</PresentationFormat>
  <Paragraphs>167</Paragraphs>
  <Slides>23</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Bell MT</vt:lpstr>
      <vt:lpstr>Calibri</vt:lpstr>
      <vt:lpstr>Calibri Light</vt:lpstr>
      <vt:lpstr>Lucida Sans Unicode</vt:lpstr>
      <vt:lpstr>system-ui</vt:lpstr>
      <vt:lpstr>Times New Roman</vt:lpstr>
      <vt:lpstr>Wingdings</vt:lpstr>
      <vt:lpstr>Office Theme</vt:lpstr>
      <vt:lpstr>Welcome!</vt:lpstr>
      <vt:lpstr>John 8:21-30</vt:lpstr>
      <vt:lpstr>Welcome!</vt:lpstr>
      <vt:lpstr>PowerPoint Presentation</vt:lpstr>
      <vt:lpstr>Today’s “Lifestyle” Choices</vt:lpstr>
      <vt:lpstr>My lifestyle choices aren’t hurting you!</vt:lpstr>
      <vt:lpstr>What Do We Say?</vt:lpstr>
      <vt:lpstr>The Big Lie: No One Hurt</vt:lpstr>
      <vt:lpstr>The Big Lie: No One Hurt</vt:lpstr>
      <vt:lpstr>The Big Lie: No One Hurt</vt:lpstr>
      <vt:lpstr>Why God Made Rules</vt:lpstr>
      <vt:lpstr>Why God Made Rules</vt:lpstr>
      <vt:lpstr>Why God Made Rules</vt:lpstr>
      <vt:lpstr>Sin Has Consequences</vt:lpstr>
      <vt:lpstr>How Do We Respond</vt:lpstr>
      <vt:lpstr>How Do We Respond</vt:lpstr>
      <vt:lpstr>How Do We Respond</vt:lpstr>
      <vt:lpstr>PowerPoint Presentation</vt:lpstr>
      <vt:lpstr>Acts 16:30</vt:lpstr>
      <vt:lpstr>The Bible Says:</vt:lpstr>
      <vt:lpstr>The Bible Says:</vt:lpstr>
      <vt:lpstr>The Bible Says:</vt:lpstr>
      <vt:lpstr>The Bible Says: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1805</cp:revision>
  <dcterms:modified xsi:type="dcterms:W3CDTF">2022-02-07T17:32:47Z</dcterms:modified>
</cp:coreProperties>
</file>